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7" r:id="rId6"/>
    <p:sldId id="258" r:id="rId7"/>
    <p:sldId id="259" r:id="rId8"/>
    <p:sldId id="260" r:id="rId9"/>
    <p:sldId id="261" r:id="rId10"/>
    <p:sldId id="262" r:id="rId11"/>
    <p:sldId id="263" r:id="rId12"/>
    <p:sldId id="264" r:id="rId13"/>
    <p:sldId id="265" r:id="rId14"/>
    <p:sldId id="266" r:id="rId15"/>
    <p:sldId id="274" r:id="rId16"/>
    <p:sldId id="278" r:id="rId17"/>
    <p:sldId id="284" r:id="rId18"/>
    <p:sldId id="279" r:id="rId19"/>
    <p:sldId id="280" r:id="rId20"/>
    <p:sldId id="281" r:id="rId21"/>
    <p:sldId id="282" r:id="rId22"/>
    <p:sldId id="283"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44" y="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098F423E-3879-4A61-8283-2AAAA725D9D7}"/>
    <pc:docChg chg="custSel addSld modSld">
      <pc:chgData name="Regien Mendel - ten Napel" userId="9947d365-22db-42f5-837e-85330c9d8db0" providerId="ADAL" clId="{098F423E-3879-4A61-8283-2AAAA725D9D7}" dt="2021-09-17T19:32:59.034" v="71" actId="20577"/>
      <pc:docMkLst>
        <pc:docMk/>
      </pc:docMkLst>
      <pc:sldChg chg="modSp">
        <pc:chgData name="Regien Mendel - ten Napel" userId="9947d365-22db-42f5-837e-85330c9d8db0" providerId="ADAL" clId="{098F423E-3879-4A61-8283-2AAAA725D9D7}" dt="2021-09-17T19:29:22.005" v="29" actId="5793"/>
        <pc:sldMkLst>
          <pc:docMk/>
          <pc:sldMk cId="2808168135" sldId="262"/>
        </pc:sldMkLst>
        <pc:spChg chg="mod">
          <ac:chgData name="Regien Mendel - ten Napel" userId="9947d365-22db-42f5-837e-85330c9d8db0" providerId="ADAL" clId="{098F423E-3879-4A61-8283-2AAAA725D9D7}" dt="2021-09-17T19:29:22.005" v="29" actId="5793"/>
          <ac:spMkLst>
            <pc:docMk/>
            <pc:sldMk cId="2808168135" sldId="262"/>
            <ac:spMk id="3" creationId="{00000000-0000-0000-0000-000000000000}"/>
          </ac:spMkLst>
        </pc:spChg>
      </pc:sldChg>
      <pc:sldChg chg="modSp add">
        <pc:chgData name="Regien Mendel - ten Napel" userId="9947d365-22db-42f5-837e-85330c9d8db0" providerId="ADAL" clId="{098F423E-3879-4A61-8283-2AAAA725D9D7}" dt="2021-09-17T19:32:59.034" v="71" actId="20577"/>
        <pc:sldMkLst>
          <pc:docMk/>
          <pc:sldMk cId="2090280240" sldId="284"/>
        </pc:sldMkLst>
        <pc:spChg chg="mod">
          <ac:chgData name="Regien Mendel - ten Napel" userId="9947d365-22db-42f5-837e-85330c9d8db0" providerId="ADAL" clId="{098F423E-3879-4A61-8283-2AAAA725D9D7}" dt="2021-09-17T19:32:59.034" v="71" actId="20577"/>
          <ac:spMkLst>
            <pc:docMk/>
            <pc:sldMk cId="2090280240" sldId="284"/>
            <ac:spMk id="3" creationId="{2C90AC98-6B70-4A58-929C-9A9594427DD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nl-NL"/>
              <a:t>Klik om de stijl te bewerken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EA013476-FB81-4394-887E-5D96EC06D08C}" type="datetimeFigureOut">
              <a:rPr lang="nl-NL" smtClean="0"/>
              <a:t>20-9-2021</a:t>
            </a:fld>
            <a:endParaRPr lang="nl-NL"/>
          </a:p>
        </p:txBody>
      </p:sp>
      <p:sp>
        <p:nvSpPr>
          <p:cNvPr id="8" name="Slide Number Placeholder 7"/>
          <p:cNvSpPr>
            <a:spLocks noGrp="1"/>
          </p:cNvSpPr>
          <p:nvPr>
            <p:ph type="sldNum" sz="quarter" idx="11"/>
          </p:nvPr>
        </p:nvSpPr>
        <p:spPr/>
        <p:txBody>
          <a:bodyPr/>
          <a:lstStyle/>
          <a:p>
            <a:fld id="{6410DFEE-4BD3-41CD-8DE0-E4BFDB171823}"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A013476-FB81-4394-887E-5D96EC06D08C}" type="datetimeFigureOut">
              <a:rPr lang="nl-NL" smtClean="0"/>
              <a:t>20-9-2021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10DFEE-4BD3-41CD-8DE0-E4BFDB171823}"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A013476-FB81-4394-887E-5D96EC06D08C}" type="datetimeFigureOut">
              <a:rPr lang="nl-NL" smtClean="0"/>
              <a:t>20-9-2021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10DFEE-4BD3-41CD-8DE0-E4BFDB171823}"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A013476-FB81-4394-887E-5D96EC06D08C}" type="datetimeFigureOut">
              <a:rPr lang="nl-NL" smtClean="0"/>
              <a:t>20-9-2021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10DFEE-4BD3-41CD-8DE0-E4BFDB171823}"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nl-NL"/>
              <a:t>Klik om de stijl te bewerken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EA013476-FB81-4394-887E-5D96EC06D08C}" type="datetimeFigureOut">
              <a:rPr lang="nl-NL" smtClean="0"/>
              <a:t>20-9-2021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410DFEE-4BD3-41CD-8DE0-E4BFDB171823}" type="slidenum">
              <a:rPr lang="nl-NL" smtClean="0"/>
              <a:t>‹nr.›</a:t>
            </a:fld>
            <a:endParaRPr lang="nl-NL"/>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A013476-FB81-4394-887E-5D96EC06D08C}" type="datetimeFigureOut">
              <a:rPr lang="nl-NL" smtClean="0"/>
              <a:t>20-9-2021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10DFEE-4BD3-41CD-8DE0-E4BFDB171823}" type="slidenum">
              <a:rPr lang="nl-NL" smtClean="0"/>
              <a:t>‹nr.›</a:t>
            </a:fld>
            <a:endParaRPr lang="nl-NL"/>
          </a:p>
        </p:txBody>
      </p:sp>
      <p:sp>
        <p:nvSpPr>
          <p:cNvPr id="9" name="Content Placeholder 8"/>
          <p:cNvSpPr>
            <a:spLocks noGrp="1"/>
          </p:cNvSpPr>
          <p:nvPr>
            <p:ph sz="quarter" idx="13"/>
          </p:nvPr>
        </p:nvSpPr>
        <p:spPr>
          <a:xfrm>
            <a:off x="365760" y="1600200"/>
            <a:ext cx="4041648" cy="452628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7" name="Date Placeholder 6"/>
          <p:cNvSpPr>
            <a:spLocks noGrp="1"/>
          </p:cNvSpPr>
          <p:nvPr>
            <p:ph type="dt" sz="half" idx="10"/>
          </p:nvPr>
        </p:nvSpPr>
        <p:spPr/>
        <p:txBody>
          <a:bodyPr/>
          <a:lstStyle/>
          <a:p>
            <a:fld id="{EA013476-FB81-4394-887E-5D96EC06D08C}" type="datetimeFigureOut">
              <a:rPr lang="nl-NL" smtClean="0"/>
              <a:t>20-9-2021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410DFEE-4BD3-41CD-8DE0-E4BFDB171823}" type="slidenum">
              <a:rPr lang="nl-NL" smtClean="0"/>
              <a:t>‹nr.›</a:t>
            </a:fld>
            <a:endParaRPr lang="nl-NL"/>
          </a:p>
        </p:txBody>
      </p:sp>
      <p:sp>
        <p:nvSpPr>
          <p:cNvPr id="11" name="Content Placeholder 10"/>
          <p:cNvSpPr>
            <a:spLocks noGrp="1"/>
          </p:cNvSpPr>
          <p:nvPr>
            <p:ph sz="quarter" idx="13"/>
          </p:nvPr>
        </p:nvSpPr>
        <p:spPr>
          <a:xfrm>
            <a:off x="457200" y="2212848"/>
            <a:ext cx="4041648" cy="391363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EA013476-FB81-4394-887E-5D96EC06D08C}" type="datetimeFigureOut">
              <a:rPr lang="nl-NL" smtClean="0"/>
              <a:t>20-9-2021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410DFEE-4BD3-41CD-8DE0-E4BFDB171823}"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13476-FB81-4394-887E-5D96EC06D08C}" type="datetimeFigureOut">
              <a:rPr lang="nl-NL" smtClean="0"/>
              <a:t>20-9-2021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410DFEE-4BD3-41CD-8DE0-E4BFDB171823}"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nl-NL"/>
              <a:t>Klik om de stijl te bewerken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EA013476-FB81-4394-887E-5D96EC06D08C}" type="datetimeFigureOut">
              <a:rPr lang="nl-NL" smtClean="0"/>
              <a:t>20-9-2021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10DFEE-4BD3-41CD-8DE0-E4BFDB171823}"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nl-NL"/>
              <a:t>Klik om de stijl te bewerken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EA013476-FB81-4394-887E-5D96EC06D08C}" type="datetimeFigureOut">
              <a:rPr lang="nl-NL" smtClean="0"/>
              <a:t>20-9-2021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410DFEE-4BD3-41CD-8DE0-E4BFDB171823}"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nl-NL"/>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A013476-FB81-4394-887E-5D96EC06D08C}" type="datetimeFigureOut">
              <a:rPr lang="nl-NL" smtClean="0"/>
              <a:t>20-9-2021</a:t>
            </a:fld>
            <a:endParaRPr lang="nl-NL"/>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nl-NL"/>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410DFEE-4BD3-41CD-8DE0-E4BFDB171823}" type="slidenum">
              <a:rPr lang="nl-NL" smtClean="0"/>
              <a:t>‹nr.›</a:t>
            </a:fld>
            <a:endParaRPr lang="nl-NL"/>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B1pF3PbFzz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YmDM7GiSdf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996016"/>
            <a:ext cx="7772400" cy="4267200"/>
          </a:xfrm>
        </p:spPr>
        <p:txBody>
          <a:bodyPr/>
          <a:lstStyle/>
          <a:p>
            <a:r>
              <a:rPr lang="nl-NL" dirty="0"/>
              <a:t>Ondergronden	</a:t>
            </a:r>
          </a:p>
        </p:txBody>
      </p:sp>
      <p:sp>
        <p:nvSpPr>
          <p:cNvPr id="3" name="Ondertitel 2"/>
          <p:cNvSpPr>
            <a:spLocks noGrp="1"/>
          </p:cNvSpPr>
          <p:nvPr>
            <p:ph type="subTitle" idx="1"/>
          </p:nvPr>
        </p:nvSpPr>
        <p:spPr/>
        <p:txBody>
          <a:bodyPr/>
          <a:lstStyle/>
          <a:p>
            <a:endParaRPr lang="nl-N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76672"/>
            <a:ext cx="5446912" cy="401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313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Is het kristal of natronglas?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16832"/>
            <a:ext cx="249555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363" y="1700808"/>
            <a:ext cx="48672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37" y="1764347"/>
            <a:ext cx="80962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5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1000"/>
                                        <p:tgtEl>
                                          <p:spTgt spid="2052"/>
                                        </p:tgtEl>
                                      </p:cBhvr>
                                    </p:animEffect>
                                    <p:anim calcmode="lin" valueType="num">
                                      <p:cBhvr>
                                        <p:cTn id="21" dur="1000" fill="hold"/>
                                        <p:tgtEl>
                                          <p:spTgt spid="2052"/>
                                        </p:tgtEl>
                                        <p:attrNameLst>
                                          <p:attrName>ppt_x</p:attrName>
                                        </p:attrNameLst>
                                      </p:cBhvr>
                                      <p:tavLst>
                                        <p:tav tm="0">
                                          <p:val>
                                            <p:strVal val="#ppt_x"/>
                                          </p:val>
                                        </p:tav>
                                        <p:tav tm="100000">
                                          <p:val>
                                            <p:strVal val="#ppt_x"/>
                                          </p:val>
                                        </p:tav>
                                      </p:tavLst>
                                    </p:anim>
                                    <p:anim calcmode="lin" valueType="num">
                                      <p:cBhvr>
                                        <p:cTn id="2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 en nadelen</a:t>
            </a:r>
          </a:p>
        </p:txBody>
      </p:sp>
      <p:sp>
        <p:nvSpPr>
          <p:cNvPr id="3" name="Tijdelijke aanduiding voor inhoud 2"/>
          <p:cNvSpPr>
            <a:spLocks noGrp="1"/>
          </p:cNvSpPr>
          <p:nvPr>
            <p:ph idx="1"/>
          </p:nvPr>
        </p:nvSpPr>
        <p:spPr/>
        <p:txBody>
          <a:bodyPr/>
          <a:lstStyle/>
          <a:p>
            <a:r>
              <a:rPr lang="nl-NL" dirty="0"/>
              <a:t>Het is doorzichtig</a:t>
            </a:r>
          </a:p>
          <a:p>
            <a:endParaRPr lang="nl-NL" dirty="0"/>
          </a:p>
          <a:p>
            <a:r>
              <a:rPr lang="nl-NL" dirty="0"/>
              <a:t>Breekbaar</a:t>
            </a:r>
          </a:p>
          <a:p>
            <a:endParaRPr lang="nl-NL" dirty="0"/>
          </a:p>
          <a:p>
            <a:r>
              <a:rPr lang="nl-NL" dirty="0"/>
              <a:t>Verschillende vormen/prijzen</a:t>
            </a:r>
          </a:p>
          <a:p>
            <a:endParaRPr lang="nl-NL" dirty="0"/>
          </a:p>
          <a:p>
            <a:r>
              <a:rPr lang="nl-NL" dirty="0"/>
              <a:t>Luxe uitstraling</a:t>
            </a:r>
          </a:p>
          <a:p>
            <a:endParaRPr lang="nl-NL" dirty="0"/>
          </a:p>
          <a:p>
            <a:endParaRPr lang="nl-NL" dirty="0"/>
          </a:p>
        </p:txBody>
      </p:sp>
    </p:spTree>
    <p:extLst>
      <p:ext uri="{BB962C8B-B14F-4D97-AF65-F5344CB8AC3E}">
        <p14:creationId xmlns:p14="http://schemas.microsoft.com/office/powerpoint/2010/main" val="4104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988840"/>
            <a:ext cx="4002293" cy="400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865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44F5D-A5F6-49EB-84AB-82243A3E145B}"/>
              </a:ext>
            </a:extLst>
          </p:cNvPr>
          <p:cNvSpPr>
            <a:spLocks noGrp="1"/>
          </p:cNvSpPr>
          <p:nvPr>
            <p:ph type="title"/>
          </p:nvPr>
        </p:nvSpPr>
        <p:spPr/>
        <p:txBody>
          <a:bodyPr/>
          <a:lstStyle/>
          <a:p>
            <a:r>
              <a:rPr lang="nl-NL" dirty="0"/>
              <a:t>Mandwerk</a:t>
            </a:r>
          </a:p>
        </p:txBody>
      </p:sp>
      <p:pic>
        <p:nvPicPr>
          <p:cNvPr id="6" name="Tijdelijke aanduiding voor inhoud 5">
            <a:extLst>
              <a:ext uri="{FF2B5EF4-FFF2-40B4-BE49-F238E27FC236}">
                <a16:creationId xmlns:a16="http://schemas.microsoft.com/office/drawing/2014/main" id="{16EA0245-8CF9-4147-BAB6-D6032422EB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424357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39E0B-FE78-4932-AF2D-36CF94DFEC3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C90AC98-6B70-4A58-929C-9A9594427DDA}"/>
              </a:ext>
            </a:extLst>
          </p:cNvPr>
          <p:cNvSpPr>
            <a:spLocks noGrp="1"/>
          </p:cNvSpPr>
          <p:nvPr>
            <p:ph idx="1"/>
          </p:nvPr>
        </p:nvSpPr>
        <p:spPr/>
        <p:txBody>
          <a:bodyPr/>
          <a:lstStyle/>
          <a:p>
            <a:r>
              <a:rPr lang="nl-NL" dirty="0"/>
              <a:t>Wat zou je willen weten over mandwerk?</a:t>
            </a:r>
          </a:p>
          <a:p>
            <a:endParaRPr lang="nl-NL"/>
          </a:p>
          <a:p>
            <a:endParaRPr lang="nl-NL"/>
          </a:p>
        </p:txBody>
      </p:sp>
    </p:spTree>
    <p:extLst>
      <p:ext uri="{BB962C8B-B14F-4D97-AF65-F5344CB8AC3E}">
        <p14:creationId xmlns:p14="http://schemas.microsoft.com/office/powerpoint/2010/main" val="209028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Mandwerk</a:t>
            </a:r>
            <a:endParaRPr lang="nl-NL" dirty="0"/>
          </a:p>
        </p:txBody>
      </p:sp>
      <p:sp>
        <p:nvSpPr>
          <p:cNvPr id="3" name="Tijdelijke aanduiding voor inhoud 2"/>
          <p:cNvSpPr>
            <a:spLocks noGrp="1"/>
          </p:cNvSpPr>
          <p:nvPr>
            <p:ph idx="1"/>
          </p:nvPr>
        </p:nvSpPr>
        <p:spPr/>
        <p:txBody>
          <a:bodyPr/>
          <a:lstStyle/>
          <a:p>
            <a:r>
              <a:rPr lang="nl-NL" dirty="0"/>
              <a:t>Inheems </a:t>
            </a:r>
            <a:r>
              <a:rPr lang="nl-NL" dirty="0" err="1"/>
              <a:t>mandwerk</a:t>
            </a:r>
            <a:r>
              <a:rPr lang="nl-NL" dirty="0"/>
              <a:t> </a:t>
            </a:r>
            <a:r>
              <a:rPr lang="nl-NL" dirty="0">
                <a:sym typeface="Wingdings" pitchFamily="2" charset="2"/>
              </a:rPr>
              <a:t> gemaakt van wilgentenen</a:t>
            </a:r>
          </a:p>
          <a:p>
            <a:endParaRPr lang="nl-NL" dirty="0">
              <a:sym typeface="Wingdings" pitchFamily="2" charset="2"/>
            </a:endParaRPr>
          </a:p>
          <a:p>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2996952"/>
            <a:ext cx="9367879" cy="2705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798" y="1309008"/>
            <a:ext cx="6875194" cy="439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52521"/>
            <a:ext cx="5217202" cy="59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3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Geïmporteerd </a:t>
            </a:r>
            <a:r>
              <a:rPr lang="nl-NL" dirty="0" err="1"/>
              <a:t>mandwerk</a:t>
            </a:r>
            <a:endParaRPr lang="nl-NL"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32856"/>
            <a:ext cx="9547472" cy="155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44" y="3573016"/>
            <a:ext cx="3148955" cy="314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Afbeeldingsresultaat voor bamboem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717032"/>
            <a:ext cx="2760541" cy="20699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905571"/>
            <a:ext cx="2767236"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5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Eigenschappen</a:t>
            </a:r>
          </a:p>
        </p:txBody>
      </p:sp>
      <p:sp>
        <p:nvSpPr>
          <p:cNvPr id="3" name="Tijdelijke aanduiding voor inhoud 2"/>
          <p:cNvSpPr>
            <a:spLocks noGrp="1"/>
          </p:cNvSpPr>
          <p:nvPr>
            <p:ph idx="1"/>
          </p:nvPr>
        </p:nvSpPr>
        <p:spPr/>
        <p:txBody>
          <a:bodyPr/>
          <a:lstStyle/>
          <a:p>
            <a:r>
              <a:rPr lang="nl-NL" dirty="0"/>
              <a:t>Vocht </a:t>
            </a:r>
            <a:r>
              <a:rPr lang="nl-NL" dirty="0">
                <a:sym typeface="Wingdings" pitchFamily="2" charset="2"/>
              </a:rPr>
              <a:t> schimmel</a:t>
            </a:r>
          </a:p>
          <a:p>
            <a:endParaRPr lang="nl-NL" dirty="0">
              <a:sym typeface="Wingdings" pitchFamily="2" charset="2"/>
            </a:endParaRPr>
          </a:p>
          <a:p>
            <a:r>
              <a:rPr lang="nl-NL" dirty="0">
                <a:sym typeface="Wingdings" pitchFamily="2" charset="2"/>
              </a:rPr>
              <a:t>Stof  verminderd de levensduur</a:t>
            </a:r>
          </a:p>
          <a:p>
            <a:endParaRPr lang="nl-NL" dirty="0">
              <a:sym typeface="Wingdings" pitchFamily="2" charset="2"/>
            </a:endParaRPr>
          </a:p>
          <a:p>
            <a:r>
              <a:rPr lang="nl-NL" dirty="0">
                <a:sym typeface="Wingdings" pitchFamily="2" charset="2"/>
              </a:rPr>
              <a:t>Licht  verkleuringen</a:t>
            </a:r>
          </a:p>
          <a:p>
            <a:endParaRPr lang="nl-NL" dirty="0">
              <a:sym typeface="Wingdings" pitchFamily="2" charset="2"/>
            </a:endParaRPr>
          </a:p>
          <a:p>
            <a:endParaRPr lang="nl-NL" dirty="0"/>
          </a:p>
        </p:txBody>
      </p:sp>
    </p:spTree>
    <p:extLst>
      <p:ext uri="{BB962C8B-B14F-4D97-AF65-F5344CB8AC3E}">
        <p14:creationId xmlns:p14="http://schemas.microsoft.com/office/powerpoint/2010/main" val="349887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Productie/vervaardiging	</a:t>
            </a:r>
          </a:p>
        </p:txBody>
      </p:sp>
      <p:sp>
        <p:nvSpPr>
          <p:cNvPr id="3" name="Tijdelijke aanduiding voor inhoud 2"/>
          <p:cNvSpPr>
            <a:spLocks noGrp="1"/>
          </p:cNvSpPr>
          <p:nvPr>
            <p:ph idx="1"/>
          </p:nvPr>
        </p:nvSpPr>
        <p:spPr/>
        <p:txBody>
          <a:bodyPr/>
          <a:lstStyle/>
          <a:p>
            <a:r>
              <a:rPr lang="nl-NL" dirty="0"/>
              <a:t>Vlechten</a:t>
            </a:r>
          </a:p>
          <a:p>
            <a:endParaRPr lang="nl-NL" dirty="0"/>
          </a:p>
          <a:p>
            <a:r>
              <a:rPr lang="nl-NL" dirty="0"/>
              <a:t>Weven</a:t>
            </a:r>
          </a:p>
          <a:p>
            <a:endParaRPr lang="nl-NL" dirty="0"/>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76872"/>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431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Gebruik</a:t>
            </a:r>
          </a:p>
        </p:txBody>
      </p:sp>
      <p:sp>
        <p:nvSpPr>
          <p:cNvPr id="3" name="Tijdelijke aanduiding voor inhoud 2"/>
          <p:cNvSpPr>
            <a:spLocks noGrp="1"/>
          </p:cNvSpPr>
          <p:nvPr>
            <p:ph idx="1"/>
          </p:nvPr>
        </p:nvSpPr>
        <p:spPr/>
        <p:txBody>
          <a:bodyPr>
            <a:normAutofit fontScale="92500"/>
          </a:bodyPr>
          <a:lstStyle/>
          <a:p>
            <a:r>
              <a:rPr lang="nl-NL" sz="2800" dirty="0" err="1"/>
              <a:t>Mandwerk</a:t>
            </a:r>
            <a:r>
              <a:rPr lang="nl-NL" sz="2800" dirty="0"/>
              <a:t> is tijdloos;</a:t>
            </a:r>
          </a:p>
          <a:p>
            <a:r>
              <a:rPr lang="nl-NL" sz="2800" dirty="0" err="1"/>
              <a:t>Mandwerk</a:t>
            </a:r>
            <a:r>
              <a:rPr lang="nl-NL" sz="2800" dirty="0"/>
              <a:t> kan makkelijk in elke gewenste kleur gespoten worden (Pasen, Kerst, Moederdag, enz.); </a:t>
            </a:r>
          </a:p>
          <a:p>
            <a:r>
              <a:rPr lang="nl-NL" sz="2800" dirty="0"/>
              <a:t>De prijs van </a:t>
            </a:r>
            <a:r>
              <a:rPr lang="nl-NL" sz="2800" dirty="0" err="1"/>
              <a:t>mandwerk</a:t>
            </a:r>
            <a:r>
              <a:rPr lang="nl-NL" sz="2800" dirty="0"/>
              <a:t> is aantrekkelijk door goedkope import uit verschillende landen (China, Filippijnen, e.d.); </a:t>
            </a:r>
          </a:p>
          <a:p>
            <a:r>
              <a:rPr lang="nl-NL" sz="2800" dirty="0"/>
              <a:t>Doordat veel </a:t>
            </a:r>
            <a:r>
              <a:rPr lang="nl-NL" sz="2800" dirty="0" err="1"/>
              <a:t>mandwerk</a:t>
            </a:r>
            <a:r>
              <a:rPr lang="nl-NL" sz="2800" dirty="0"/>
              <a:t> met plastic "gevoerd" is, geeft dit geen technische bezwaren. We kunnen b.v. direct een plant inplanten. </a:t>
            </a:r>
          </a:p>
        </p:txBody>
      </p:sp>
    </p:spTree>
    <p:extLst>
      <p:ext uri="{BB962C8B-B14F-4D97-AF65-F5344CB8AC3E}">
        <p14:creationId xmlns:p14="http://schemas.microsoft.com/office/powerpoint/2010/main" val="254739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77842-CE50-490A-B11B-5A47E678A81A}"/>
              </a:ext>
            </a:extLst>
          </p:cNvPr>
          <p:cNvSpPr>
            <a:spLocks noGrp="1"/>
          </p:cNvSpPr>
          <p:nvPr>
            <p:ph type="title"/>
          </p:nvPr>
        </p:nvSpPr>
        <p:spPr/>
        <p:txBody>
          <a:bodyPr/>
          <a:lstStyle/>
          <a:p>
            <a:r>
              <a:rPr lang="nl-NL" dirty="0"/>
              <a:t>Glas</a:t>
            </a:r>
          </a:p>
        </p:txBody>
      </p:sp>
      <p:sp>
        <p:nvSpPr>
          <p:cNvPr id="3" name="Tijdelijke aanduiding voor inhoud 2">
            <a:extLst>
              <a:ext uri="{FF2B5EF4-FFF2-40B4-BE49-F238E27FC236}">
                <a16:creationId xmlns:a16="http://schemas.microsoft.com/office/drawing/2014/main" id="{A7161253-6795-4451-AE83-7D40282DB74F}"/>
              </a:ext>
            </a:extLst>
          </p:cNvPr>
          <p:cNvSpPr>
            <a:spLocks noGrp="1"/>
          </p:cNvSpPr>
          <p:nvPr>
            <p:ph idx="1"/>
          </p:nvPr>
        </p:nvSpPr>
        <p:spPr/>
        <p:txBody>
          <a:bodyPr/>
          <a:lstStyle/>
          <a:p>
            <a:pPr marL="0" indent="0">
              <a:buNone/>
            </a:pPr>
            <a:endParaRPr lang="nl-NL" dirty="0"/>
          </a:p>
          <a:p>
            <a:endParaRPr lang="nl-NL" dirty="0"/>
          </a:p>
          <a:p>
            <a:r>
              <a:rPr lang="nl-NL" dirty="0"/>
              <a:t>- waar wordt glas van gemaakt, grondstoffen?</a:t>
            </a:r>
          </a:p>
          <a:p>
            <a:r>
              <a:rPr lang="nl-NL" dirty="0"/>
              <a:t>- welke 2 soorten glas heb je en wat is het verschil?</a:t>
            </a:r>
          </a:p>
          <a:p>
            <a:r>
              <a:rPr lang="nl-NL" dirty="0"/>
              <a:t>- hoe wordt glas gemaakt?</a:t>
            </a:r>
          </a:p>
          <a:p>
            <a:r>
              <a:rPr lang="nl-NL" dirty="0"/>
              <a:t>- wat zijn de voor en nadelen?</a:t>
            </a:r>
          </a:p>
          <a:p>
            <a:endParaRPr lang="nl-NL" dirty="0"/>
          </a:p>
          <a:p>
            <a:endParaRPr lang="nl-NL" dirty="0"/>
          </a:p>
        </p:txBody>
      </p:sp>
    </p:spTree>
    <p:extLst>
      <p:ext uri="{BB962C8B-B14F-4D97-AF65-F5344CB8AC3E}">
        <p14:creationId xmlns:p14="http://schemas.microsoft.com/office/powerpoint/2010/main" val="21767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Glas</a:t>
            </a:r>
          </a:p>
        </p:txBody>
      </p:sp>
      <p:sp>
        <p:nvSpPr>
          <p:cNvPr id="3" name="Tijdelijke aanduiding voor inhoud 2"/>
          <p:cNvSpPr>
            <a:spLocks noGrp="1"/>
          </p:cNvSpPr>
          <p:nvPr>
            <p:ph idx="1"/>
          </p:nvPr>
        </p:nvSpPr>
        <p:spPr/>
        <p:txBody>
          <a:bodyPr>
            <a:normAutofit fontScale="77500" lnSpcReduction="20000"/>
          </a:bodyPr>
          <a:lstStyle/>
          <a:p>
            <a:endParaRPr lang="nl-NL" dirty="0"/>
          </a:p>
          <a:p>
            <a:r>
              <a:rPr lang="nl-NL" b="1" dirty="0"/>
              <a:t>Verpakkingsglas.  </a:t>
            </a:r>
            <a:r>
              <a:rPr lang="nl-NL" dirty="0"/>
              <a:t>Bijvoorbeeld: flessen en potten voor de levensmiddelen industrie</a:t>
            </a:r>
          </a:p>
          <a:p>
            <a:endParaRPr lang="nl-NL" dirty="0"/>
          </a:p>
          <a:p>
            <a:r>
              <a:rPr lang="nl-NL" b="1" dirty="0"/>
              <a:t>Spiegel/vensterglas, </a:t>
            </a:r>
            <a:r>
              <a:rPr lang="nl-NL" dirty="0"/>
              <a:t>ook wel vlakglas genoemd.  Bijvoorbeeld: ramen en spiegels</a:t>
            </a:r>
          </a:p>
          <a:p>
            <a:pPr marL="0" indent="0">
              <a:buNone/>
            </a:pPr>
            <a:r>
              <a:rPr lang="nl-NL" dirty="0"/>
              <a:t> </a:t>
            </a:r>
          </a:p>
          <a:p>
            <a:r>
              <a:rPr lang="nl-NL" b="1" dirty="0"/>
              <a:t>Laboratoriumglas</a:t>
            </a:r>
            <a:r>
              <a:rPr lang="nl-NL" dirty="0"/>
              <a:t> dit kan tot zeer hoge temperaturen verhit worden zonder dat het smelt.  Bijvoorbeeld: reageerbuisjes uit de scheikunde les  </a:t>
            </a:r>
          </a:p>
          <a:p>
            <a:endParaRPr lang="nl-NL" dirty="0"/>
          </a:p>
          <a:p>
            <a:r>
              <a:rPr lang="nl-NL" b="1" dirty="0"/>
              <a:t>Gebruiksglas</a:t>
            </a:r>
            <a:r>
              <a:rPr lang="nl-NL" dirty="0"/>
              <a:t>  gebruiksvoorwerpen van glas. Bijvoorbeeld: Vazen, Glazen, en  borden.</a:t>
            </a:r>
          </a:p>
          <a:p>
            <a:endParaRPr lang="nl-NL" dirty="0"/>
          </a:p>
          <a:p>
            <a:r>
              <a:rPr lang="nl-NL" b="1" dirty="0"/>
              <a:t>Decoratieve voorwerpen</a:t>
            </a:r>
            <a:r>
              <a:rPr lang="nl-NL" dirty="0"/>
              <a:t>: Bijvoorbeeld: Kunstvoorwerpen, siervazen en glazenobjecten</a:t>
            </a:r>
          </a:p>
          <a:p>
            <a:endParaRPr lang="nl-NL" dirty="0"/>
          </a:p>
        </p:txBody>
      </p:sp>
    </p:spTree>
    <p:extLst>
      <p:ext uri="{BB962C8B-B14F-4D97-AF65-F5344CB8AC3E}">
        <p14:creationId xmlns:p14="http://schemas.microsoft.com/office/powerpoint/2010/main" val="29142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onze branche</a:t>
            </a:r>
          </a:p>
        </p:txBody>
      </p:sp>
      <p:sp>
        <p:nvSpPr>
          <p:cNvPr id="3" name="Tijdelijke aanduiding voor inhoud 2"/>
          <p:cNvSpPr>
            <a:spLocks noGrp="1"/>
          </p:cNvSpPr>
          <p:nvPr>
            <p:ph idx="1"/>
          </p:nvPr>
        </p:nvSpPr>
        <p:spPr/>
        <p:txBody>
          <a:bodyPr/>
          <a:lstStyle/>
          <a:p>
            <a:r>
              <a:rPr lang="nl-NL" dirty="0"/>
              <a:t>2 soorten glas:</a:t>
            </a:r>
            <a:r>
              <a:rPr lang="nl-NL" b="1" dirty="0"/>
              <a:t> Natronglas</a:t>
            </a:r>
          </a:p>
          <a:p>
            <a:endParaRPr lang="nl-NL" b="1" dirty="0"/>
          </a:p>
          <a:p>
            <a:pPr lvl="4"/>
            <a:r>
              <a:rPr lang="nl-NL" dirty="0"/>
              <a:t>- 	Holglas 	(bijv. flessen) </a:t>
            </a:r>
          </a:p>
          <a:p>
            <a:pPr lvl="4"/>
            <a:r>
              <a:rPr lang="nl-NL" dirty="0"/>
              <a:t>- 	Vlakglas 	(venster, spiegels) </a:t>
            </a:r>
          </a:p>
          <a:p>
            <a:pPr lvl="4"/>
            <a:endParaRPr lang="nl-NL" dirty="0"/>
          </a:p>
          <a:p>
            <a:pPr lvl="4"/>
            <a:r>
              <a:rPr lang="nl-NL" dirty="0"/>
              <a:t>Grondstoffen voor natronglas zijn: </a:t>
            </a:r>
          </a:p>
          <a:p>
            <a:pPr lvl="4"/>
            <a:endParaRPr lang="nl-NL" dirty="0"/>
          </a:p>
          <a:p>
            <a:pPr lvl="4"/>
            <a:r>
              <a:rPr lang="nl-NL" dirty="0"/>
              <a:t>- 	Kwartszand </a:t>
            </a:r>
          </a:p>
          <a:p>
            <a:pPr lvl="4"/>
            <a:r>
              <a:rPr lang="nl-NL" dirty="0"/>
              <a:t>- 	Kalk </a:t>
            </a:r>
          </a:p>
          <a:p>
            <a:pPr lvl="4"/>
            <a:r>
              <a:rPr lang="nl-NL" dirty="0"/>
              <a:t>- 	Soda </a:t>
            </a:r>
          </a:p>
          <a:p>
            <a:pPr lvl="4"/>
            <a:endParaRPr lang="nl-NL" dirty="0"/>
          </a:p>
        </p:txBody>
      </p:sp>
    </p:spTree>
    <p:extLst>
      <p:ext uri="{BB962C8B-B14F-4D97-AF65-F5344CB8AC3E}">
        <p14:creationId xmlns:p14="http://schemas.microsoft.com/office/powerpoint/2010/main" val="98319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sym typeface="Wingdings" pitchFamily="2" charset="2"/>
              </a:rPr>
              <a:t> </a:t>
            </a:r>
            <a:r>
              <a:rPr lang="nl-NL" b="1" dirty="0"/>
              <a:t>Kristalglas (loodglas, kristal)</a:t>
            </a:r>
          </a:p>
          <a:p>
            <a:endParaRPr lang="nl-NL" dirty="0"/>
          </a:p>
          <a:p>
            <a:r>
              <a:rPr lang="nl-NL" dirty="0"/>
              <a:t>Kristal is een product dat in de regel minder voorkomt. Het wordt veel gebruikt voor de fabricage van wijnglazen, karaffen e.d.</a:t>
            </a:r>
          </a:p>
          <a:p>
            <a:endParaRPr lang="nl-NL" dirty="0"/>
          </a:p>
          <a:p>
            <a:r>
              <a:rPr lang="nl-NL" dirty="0"/>
              <a:t>Omdat kristal langzamer stolt dan glas is het duurder. Het kost meer tijd om het te vervaardigen. </a:t>
            </a:r>
          </a:p>
          <a:p>
            <a:endParaRPr lang="nl-NL" dirty="0"/>
          </a:p>
          <a:p>
            <a:r>
              <a:rPr lang="nl-NL" dirty="0"/>
              <a:t>Grondstoffen voor kristalglas zijn:</a:t>
            </a:r>
          </a:p>
          <a:p>
            <a:endParaRPr lang="nl-NL" dirty="0"/>
          </a:p>
          <a:p>
            <a:r>
              <a:rPr lang="nl-NL" dirty="0"/>
              <a:t>- 	Zand </a:t>
            </a:r>
          </a:p>
          <a:p>
            <a:r>
              <a:rPr lang="nl-NL" dirty="0"/>
              <a:t>- 	Lood </a:t>
            </a:r>
          </a:p>
          <a:p>
            <a:r>
              <a:rPr lang="nl-NL" dirty="0"/>
              <a:t>- 	Soda </a:t>
            </a:r>
          </a:p>
          <a:p>
            <a:endParaRPr lang="nl-NL" dirty="0"/>
          </a:p>
          <a:p>
            <a:endParaRPr lang="nl-NL" dirty="0"/>
          </a:p>
          <a:p>
            <a:endParaRPr lang="nl-NL" dirty="0"/>
          </a:p>
        </p:txBody>
      </p:sp>
    </p:spTree>
    <p:extLst>
      <p:ext uri="{BB962C8B-B14F-4D97-AF65-F5344CB8AC3E}">
        <p14:creationId xmlns:p14="http://schemas.microsoft.com/office/powerpoint/2010/main" val="249425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90458"/>
            <a:ext cx="8229600" cy="1600200"/>
          </a:xfrm>
        </p:spPr>
        <p:txBody>
          <a:bodyPr/>
          <a:lstStyle/>
          <a:p>
            <a:r>
              <a:rPr lang="nl-NL" u="sng" dirty="0">
                <a:effectLst/>
                <a:hlinkClick r:id="rId2"/>
              </a:rPr>
              <a:t>https://www.youtube.com/watch?v=B1pF3PbFzzk</a:t>
            </a:r>
            <a:br>
              <a:rPr lang="nl-NL" dirty="0">
                <a:effectLst/>
              </a:rPr>
            </a:b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4167974308"/>
              </p:ext>
            </p:extLst>
          </p:nvPr>
        </p:nvGraphicFramePr>
        <p:xfrm>
          <a:off x="683568" y="2420888"/>
          <a:ext cx="7776864" cy="4176460"/>
        </p:xfrm>
        <a:graphic>
          <a:graphicData uri="http://schemas.openxmlformats.org/drawingml/2006/table">
            <a:tbl>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835292">
                <a:tc>
                  <a:txBody>
                    <a:bodyPr/>
                    <a:lstStyle/>
                    <a:p>
                      <a:pPr>
                        <a:lnSpc>
                          <a:spcPct val="115000"/>
                        </a:lnSpc>
                        <a:spcAft>
                          <a:spcPts val="0"/>
                        </a:spcAft>
                      </a:pPr>
                      <a:r>
                        <a:rPr lang="nl-NL" sz="1800" b="1" dirty="0">
                          <a:effectLst/>
                          <a:latin typeface="Arial"/>
                          <a:ea typeface="MS Mincho"/>
                          <a:cs typeface="Tahoma"/>
                        </a:rPr>
                        <a:t>(natron)glas</a:t>
                      </a:r>
                      <a:endParaRPr lang="nl-NL" sz="1800" dirty="0">
                        <a:effectLst/>
                        <a:latin typeface="Tahoma"/>
                        <a:ea typeface="Times New Roman"/>
                        <a:cs typeface="Times New Roman"/>
                      </a:endParaRPr>
                    </a:p>
                    <a:p>
                      <a:pPr>
                        <a:lnSpc>
                          <a:spcPct val="115000"/>
                        </a:lnSpc>
                        <a:spcAft>
                          <a:spcPts val="0"/>
                        </a:spcAft>
                      </a:pPr>
                      <a:r>
                        <a:rPr lang="nl-NL" sz="1800" b="1" dirty="0">
                          <a:effectLst/>
                          <a:latin typeface="Arial"/>
                          <a:ea typeface="MS Mincho"/>
                          <a:cs typeface="Tahoma"/>
                        </a:rPr>
                        <a:t> </a:t>
                      </a:r>
                      <a:endParaRPr lang="nl-NL" sz="1800" dirty="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b="1">
                          <a:effectLst/>
                          <a:latin typeface="Arial"/>
                          <a:ea typeface="MS Mincho"/>
                          <a:cs typeface="Tahoma"/>
                        </a:rPr>
                        <a:t>Kristal</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5292">
                <a:tc>
                  <a:txBody>
                    <a:bodyPr/>
                    <a:lstStyle/>
                    <a:p>
                      <a:pPr>
                        <a:lnSpc>
                          <a:spcPct val="115000"/>
                        </a:lnSpc>
                        <a:spcAft>
                          <a:spcPts val="0"/>
                        </a:spcAft>
                      </a:pPr>
                      <a:r>
                        <a:rPr lang="nl-NL" sz="1800">
                          <a:effectLst/>
                          <a:latin typeface="Arial"/>
                          <a:ea typeface="MS Mincho"/>
                          <a:cs typeface="Tahoma"/>
                        </a:rPr>
                        <a:t>Hard</a:t>
                      </a:r>
                      <a:endParaRPr lang="nl-NL" sz="1800">
                        <a:effectLst/>
                        <a:latin typeface="Tahoma"/>
                        <a:ea typeface="Times New Roman"/>
                        <a:cs typeface="Times New Roman"/>
                      </a:endParaRPr>
                    </a:p>
                    <a:p>
                      <a:pPr>
                        <a:lnSpc>
                          <a:spcPct val="115000"/>
                        </a:lnSpc>
                        <a:spcAft>
                          <a:spcPts val="0"/>
                        </a:spcAft>
                      </a:pPr>
                      <a:r>
                        <a:rPr lang="nl-NL" sz="1800">
                          <a:effectLst/>
                          <a:latin typeface="Arial"/>
                          <a:ea typeface="MS Mincho"/>
                          <a:cs typeface="Tahoma"/>
                        </a:rPr>
                        <a:t> </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a:effectLst/>
                          <a:latin typeface="Arial"/>
                          <a:ea typeface="MS Mincho"/>
                          <a:cs typeface="Tahoma"/>
                        </a:rPr>
                        <a:t>Zeer hard (door toevoeging van Lood)</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5292">
                <a:tc>
                  <a:txBody>
                    <a:bodyPr/>
                    <a:lstStyle/>
                    <a:p>
                      <a:pPr>
                        <a:lnSpc>
                          <a:spcPct val="115000"/>
                        </a:lnSpc>
                        <a:spcAft>
                          <a:spcPts val="0"/>
                        </a:spcAft>
                      </a:pPr>
                      <a:r>
                        <a:rPr lang="nl-NL" sz="1800">
                          <a:effectLst/>
                          <a:latin typeface="Arial"/>
                          <a:ea typeface="MS Mincho"/>
                          <a:cs typeface="Tahoma"/>
                        </a:rPr>
                        <a:t>Doffe klank</a:t>
                      </a:r>
                      <a:endParaRPr lang="nl-NL" sz="1800">
                        <a:effectLst/>
                        <a:latin typeface="Tahoma"/>
                        <a:ea typeface="Times New Roman"/>
                        <a:cs typeface="Times New Roman"/>
                      </a:endParaRPr>
                    </a:p>
                    <a:p>
                      <a:pPr>
                        <a:lnSpc>
                          <a:spcPct val="115000"/>
                        </a:lnSpc>
                        <a:spcAft>
                          <a:spcPts val="0"/>
                        </a:spcAft>
                      </a:pPr>
                      <a:r>
                        <a:rPr lang="nl-NL" sz="1800">
                          <a:effectLst/>
                          <a:latin typeface="Arial"/>
                          <a:ea typeface="MS Mincho"/>
                          <a:cs typeface="Tahoma"/>
                        </a:rPr>
                        <a:t> </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a:effectLst/>
                          <a:latin typeface="Arial"/>
                          <a:ea typeface="MS Mincho"/>
                          <a:cs typeface="Tahoma"/>
                        </a:rPr>
                        <a:t>Zeer heldere klank</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5292">
                <a:tc>
                  <a:txBody>
                    <a:bodyPr/>
                    <a:lstStyle/>
                    <a:p>
                      <a:pPr>
                        <a:lnSpc>
                          <a:spcPct val="115000"/>
                        </a:lnSpc>
                        <a:spcAft>
                          <a:spcPts val="0"/>
                        </a:spcAft>
                      </a:pPr>
                      <a:r>
                        <a:rPr lang="nl-NL" sz="1800">
                          <a:effectLst/>
                          <a:latin typeface="Arial"/>
                          <a:ea typeface="MS Mincho"/>
                          <a:cs typeface="Tahoma"/>
                        </a:rPr>
                        <a:t>goedkoper</a:t>
                      </a:r>
                      <a:endParaRPr lang="nl-NL" sz="1800">
                        <a:effectLst/>
                        <a:latin typeface="Tahoma"/>
                        <a:ea typeface="Times New Roman"/>
                        <a:cs typeface="Times New Roman"/>
                      </a:endParaRPr>
                    </a:p>
                    <a:p>
                      <a:pPr>
                        <a:lnSpc>
                          <a:spcPct val="115000"/>
                        </a:lnSpc>
                        <a:spcAft>
                          <a:spcPts val="0"/>
                        </a:spcAft>
                      </a:pPr>
                      <a:r>
                        <a:rPr lang="nl-NL" sz="1800">
                          <a:effectLst/>
                          <a:latin typeface="Arial"/>
                          <a:ea typeface="MS Mincho"/>
                          <a:cs typeface="Tahoma"/>
                        </a:rPr>
                        <a:t> </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a:effectLst/>
                          <a:latin typeface="Arial"/>
                          <a:ea typeface="MS Mincho"/>
                          <a:cs typeface="Tahoma"/>
                        </a:rPr>
                        <a:t>duurder</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5292">
                <a:tc>
                  <a:txBody>
                    <a:bodyPr/>
                    <a:lstStyle/>
                    <a:p>
                      <a:pPr>
                        <a:lnSpc>
                          <a:spcPct val="115000"/>
                        </a:lnSpc>
                        <a:spcAft>
                          <a:spcPts val="0"/>
                        </a:spcAft>
                      </a:pPr>
                      <a:r>
                        <a:rPr lang="nl-NL" sz="1800">
                          <a:effectLst/>
                          <a:latin typeface="Arial"/>
                          <a:ea typeface="MS Mincho"/>
                          <a:cs typeface="Tahoma"/>
                        </a:rPr>
                        <a:t>Minder helder</a:t>
                      </a:r>
                      <a:endParaRPr lang="nl-NL" sz="1800">
                        <a:effectLst/>
                        <a:latin typeface="Tahoma"/>
                        <a:ea typeface="Times New Roman"/>
                        <a:cs typeface="Times New Roman"/>
                      </a:endParaRPr>
                    </a:p>
                    <a:p>
                      <a:pPr>
                        <a:lnSpc>
                          <a:spcPct val="115000"/>
                        </a:lnSpc>
                        <a:spcAft>
                          <a:spcPts val="0"/>
                        </a:spcAft>
                      </a:pPr>
                      <a:r>
                        <a:rPr lang="nl-NL" sz="1800">
                          <a:effectLst/>
                          <a:latin typeface="Arial"/>
                          <a:ea typeface="MS Mincho"/>
                          <a:cs typeface="Tahoma"/>
                        </a:rPr>
                        <a:t> </a:t>
                      </a:r>
                      <a:endParaRPr lang="nl-NL" sz="180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nl-NL" sz="1800" dirty="0">
                          <a:effectLst/>
                          <a:latin typeface="Arial"/>
                          <a:ea typeface="MS Mincho"/>
                          <a:cs typeface="Tahoma"/>
                        </a:rPr>
                        <a:t>helder</a:t>
                      </a:r>
                      <a:endParaRPr lang="nl-NL" sz="1800" dirty="0">
                        <a:effectLst/>
                        <a:latin typeface="Tahoma"/>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779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Productie/vervaardiging</a:t>
            </a:r>
          </a:p>
        </p:txBody>
      </p:sp>
      <p:sp>
        <p:nvSpPr>
          <p:cNvPr id="3" name="Tijdelijke aanduiding voor inhoud 2"/>
          <p:cNvSpPr>
            <a:spLocks noGrp="1"/>
          </p:cNvSpPr>
          <p:nvPr>
            <p:ph idx="1"/>
          </p:nvPr>
        </p:nvSpPr>
        <p:spPr/>
        <p:txBody>
          <a:bodyPr/>
          <a:lstStyle/>
          <a:p>
            <a:r>
              <a:rPr lang="nl-NL" dirty="0"/>
              <a:t>De grondstoffen kwartszand, soda en kalk (of lood) worden verhit (1500 graden) waardoor het samensmelt. </a:t>
            </a:r>
          </a:p>
          <a:p>
            <a:endParaRPr lang="nl-NL" dirty="0"/>
          </a:p>
          <a:p>
            <a:r>
              <a:rPr lang="nl-NL" dirty="0"/>
              <a:t>Blazen (handmatig)</a:t>
            </a:r>
          </a:p>
          <a:p>
            <a:r>
              <a:rPr lang="nl-NL" dirty="0"/>
              <a:t>Mal (machinaal)</a:t>
            </a:r>
          </a:p>
          <a:p>
            <a:endParaRPr lang="nl-NL" dirty="0"/>
          </a:p>
          <a:p>
            <a:r>
              <a:rPr lang="nl-NL" dirty="0">
                <a:hlinkClick r:id="rId2"/>
              </a:rPr>
              <a:t>Productie proces glas – YouTube</a:t>
            </a:r>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280816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Afwerking en decoratie</a:t>
            </a:r>
          </a:p>
        </p:txBody>
      </p:sp>
      <p:sp>
        <p:nvSpPr>
          <p:cNvPr id="3" name="Tijdelijke aanduiding voor inhoud 2"/>
          <p:cNvSpPr>
            <a:spLocks noGrp="1"/>
          </p:cNvSpPr>
          <p:nvPr>
            <p:ph idx="1"/>
          </p:nvPr>
        </p:nvSpPr>
        <p:spPr/>
        <p:txBody>
          <a:bodyPr>
            <a:normAutofit fontScale="85000" lnSpcReduction="10000"/>
          </a:bodyPr>
          <a:lstStyle/>
          <a:p>
            <a:r>
              <a:rPr lang="nl-NL" dirty="0"/>
              <a:t>Verschillende decoratietechnieken zijn:</a:t>
            </a:r>
          </a:p>
          <a:p>
            <a:endParaRPr lang="nl-NL" dirty="0"/>
          </a:p>
          <a:p>
            <a:r>
              <a:rPr lang="nl-NL" dirty="0"/>
              <a:t>1.	</a:t>
            </a:r>
            <a:r>
              <a:rPr lang="nl-NL" b="1" dirty="0"/>
              <a:t>slijpen: </a:t>
            </a:r>
            <a:r>
              <a:rPr lang="nl-NL" dirty="0"/>
              <a:t>Door het glas tegen een slijpsteen te houden worden er streepjes weggeslepen. Daardoor ontstaat er een motief.</a:t>
            </a:r>
          </a:p>
          <a:p>
            <a:endParaRPr lang="nl-NL" dirty="0"/>
          </a:p>
          <a:p>
            <a:r>
              <a:rPr lang="nl-NL" dirty="0"/>
              <a:t>2.	</a:t>
            </a:r>
            <a:r>
              <a:rPr lang="nl-NL" b="1" dirty="0"/>
              <a:t>graveren</a:t>
            </a:r>
            <a:r>
              <a:rPr lang="nl-NL" dirty="0"/>
              <a:t>: Met een graveerpen kun je iedere gewenste decoratie maken. Dit wordt vaak toegepast om glas van een tekst te voorzien.</a:t>
            </a:r>
          </a:p>
          <a:p>
            <a:endParaRPr lang="nl-NL" dirty="0"/>
          </a:p>
          <a:p>
            <a:endParaRPr lang="nl-NL" dirty="0"/>
          </a:p>
          <a:p>
            <a:r>
              <a:rPr lang="nl-NL" dirty="0"/>
              <a:t>3.	</a:t>
            </a:r>
            <a:r>
              <a:rPr lang="nl-NL" b="1" dirty="0"/>
              <a:t>zandblazen / zandstralen</a:t>
            </a:r>
            <a:r>
              <a:rPr lang="nl-NL" dirty="0"/>
              <a:t>: Onder een hoge druk wordt er zand op het glas gespoten. Hierdoor wordt de “huid” van het glas bekrast. Dit geeft een matachtig effect. </a:t>
            </a:r>
          </a:p>
        </p:txBody>
      </p:sp>
    </p:spTree>
    <p:extLst>
      <p:ext uri="{BB962C8B-B14F-4D97-AF65-F5344CB8AC3E}">
        <p14:creationId xmlns:p14="http://schemas.microsoft.com/office/powerpoint/2010/main" val="416583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r>
              <a:rPr lang="nl-NL" sz="2600" b="1" dirty="0"/>
              <a:t>beschilderen: </a:t>
            </a:r>
            <a:r>
              <a:rPr lang="nl-NL" sz="2600" dirty="0"/>
              <a:t>Met speciaal glasverf  en penseel  kun je glas beschilderen.</a:t>
            </a:r>
          </a:p>
          <a:p>
            <a:endParaRPr lang="nl-NL" sz="2600" dirty="0"/>
          </a:p>
          <a:p>
            <a:r>
              <a:rPr lang="nl-NL" sz="2600" b="1" dirty="0"/>
              <a:t>etsen: </a:t>
            </a:r>
            <a:r>
              <a:rPr lang="nl-NL" sz="2600" dirty="0"/>
              <a:t>Door het glas te behandelen met een zuur wordt de buitenkant van het glas “weggevreten” ,waardoor er een matachtig uiterlijk ontstaat. Door behaalde delen van het glas af te scheren, alvorens het glas in een </a:t>
            </a:r>
            <a:r>
              <a:rPr lang="nl-NL" sz="2600" dirty="0" err="1"/>
              <a:t>zuurbad</a:t>
            </a:r>
            <a:r>
              <a:rPr lang="nl-NL" sz="2600" dirty="0"/>
              <a:t> gaat, ontstaat er een combinatie van transparant en matachtig glas. </a:t>
            </a:r>
          </a:p>
          <a:p>
            <a:endParaRPr lang="nl-NL" dirty="0"/>
          </a:p>
        </p:txBody>
      </p:sp>
    </p:spTree>
    <p:extLst>
      <p:ext uri="{BB962C8B-B14F-4D97-AF65-F5344CB8AC3E}">
        <p14:creationId xmlns:p14="http://schemas.microsoft.com/office/powerpoint/2010/main" val="4195898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0" ma:contentTypeDescription="Een nieuw document maken." ma:contentTypeScope="" ma:versionID="dcb72a03cf4459deb0be4de430fd5696">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0a4bd47918f67a4cf2ff0c6cdc030e57"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59529-3AC5-482F-85D5-DE0017796C68}">
  <ds:schemaRefs>
    <ds:schemaRef ds:uri="http://schemas.microsoft.com/sharepoint/v3/contenttype/forms"/>
  </ds:schemaRefs>
</ds:datastoreItem>
</file>

<file path=customXml/itemProps2.xml><?xml version="1.0" encoding="utf-8"?>
<ds:datastoreItem xmlns:ds="http://schemas.openxmlformats.org/officeDocument/2006/customXml" ds:itemID="{D5196FD2-14C9-40C8-B557-6751B9F7EFEF}">
  <ds:schemaRefs>
    <ds:schemaRef ds:uri="c2e09757-d42c-4fcd-ae27-c71d4b258210"/>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fe1b49f-1cd4-47d5-a3dc-4ad9ba0da7af"/>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D4B177FA-FBD7-4994-BF1B-4D4FBCF29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Executive</Template>
  <TotalTime>251</TotalTime>
  <Words>454</Words>
  <Application>Microsoft Office PowerPoint</Application>
  <PresentationFormat>Diavoorstelling (4:3)</PresentationFormat>
  <Paragraphs>109</Paragraphs>
  <Slides>19</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19</vt:i4>
      </vt:variant>
    </vt:vector>
  </HeadingPairs>
  <TitlesOfParts>
    <vt:vector size="28" baseType="lpstr">
      <vt:lpstr>MS Mincho</vt:lpstr>
      <vt:lpstr>Arial</vt:lpstr>
      <vt:lpstr>Century Gothic</vt:lpstr>
      <vt:lpstr>Courier New</vt:lpstr>
      <vt:lpstr>Palatino Linotype</vt:lpstr>
      <vt:lpstr>Tahoma</vt:lpstr>
      <vt:lpstr>Times New Roman</vt:lpstr>
      <vt:lpstr>Wingdings</vt:lpstr>
      <vt:lpstr>Executive</vt:lpstr>
      <vt:lpstr>Ondergronden </vt:lpstr>
      <vt:lpstr>Glas</vt:lpstr>
      <vt:lpstr>Glas</vt:lpstr>
      <vt:lpstr>In onze branche</vt:lpstr>
      <vt:lpstr>PowerPoint-presentatie</vt:lpstr>
      <vt:lpstr>https://www.youtube.com/watch?v=B1pF3PbFzzk </vt:lpstr>
      <vt:lpstr>Productie/vervaardiging</vt:lpstr>
      <vt:lpstr>Afwerking en decoratie</vt:lpstr>
      <vt:lpstr>PowerPoint-presentatie</vt:lpstr>
      <vt:lpstr>Is het kristal of natronglas?</vt:lpstr>
      <vt:lpstr>Voor en nadelen</vt:lpstr>
      <vt:lpstr>Vragen?</vt:lpstr>
      <vt:lpstr>Mandwerk</vt:lpstr>
      <vt:lpstr>PowerPoint-presentatie</vt:lpstr>
      <vt:lpstr>Mandwerk</vt:lpstr>
      <vt:lpstr>Geïmporteerd mandwerk</vt:lpstr>
      <vt:lpstr>Eigenschappen</vt:lpstr>
      <vt:lpstr>Productie/vervaardiging </vt:lpstr>
      <vt:lpstr>Gebruik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Ondergronden</dc:title>
  <dc:creator>admin</dc:creator>
  <cp:lastModifiedBy>Regien Mendel - ten Napel</cp:lastModifiedBy>
  <cp:revision>18</cp:revision>
  <dcterms:created xsi:type="dcterms:W3CDTF">2019-09-15T18:26:09Z</dcterms:created>
  <dcterms:modified xsi:type="dcterms:W3CDTF">2021-09-20T07:25:34Z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